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947"/>
    <a:srgbClr val="0060AD"/>
    <a:srgbClr val="F7AFC7"/>
    <a:srgbClr val="F9C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5012-DFD3-49A6-87FC-D7624A711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D1661-CBB2-4BE1-BD65-B68891CFA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CA50F-209B-4136-90DF-EF9EBCB80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401CC-9276-4A73-9580-264C55B5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D8D06-AB0C-4EA4-8DC0-698B3289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9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EB0B-034D-4336-A821-AF549E7F1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BC754-83E5-4A4A-BC24-469CA5FD4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BF8EF-A327-4187-ABE0-52CAAC95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AEF6-189E-423A-A275-74C2CF8D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8FE57-A93B-4AA7-B198-6016EEC13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6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92774-BC68-4801-9BCC-A0A0CFF56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31401-96D0-4A0E-8493-98E36603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0768C-04B6-4AE1-9EE3-9967CB8D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5B68E-F573-4826-8AAE-A0A5C99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7359-BB50-4F85-A992-F2CC60AB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9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8F32-0274-49A7-ACD2-9F2B0DC7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6900-DE45-48A2-9CE3-6B79EB7FD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1B6AC-7EC5-479A-8071-92449434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48A39-AFC3-47EE-BE94-9D9BD15D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3682-3790-4021-AE3D-1CBEDE39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2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CCF3-042B-4802-8140-2ECF71C5B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F8454-C7BC-4C08-BE20-FE687708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D3A24-ACA9-4E14-A889-61806EE1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D3ADF-407B-4D74-81F8-691B6BAD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F018F-966A-4B22-9A87-6BDC7BC45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08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19BC-B298-47B2-B18D-12115F84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9EE6-DF9E-40D7-BA17-DF106BD8E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4A1E2-A3CD-4B6D-A7C7-841A66C0E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9910FC-8A00-4292-80F2-813AB464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DD4C-0238-42DC-8AAD-DE8E0428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7F839-3EF6-4EE5-8794-B6107B80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1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9441-2E87-4D9E-8E42-E35FA790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84B8C-D298-4EC5-8351-703F44C5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C8577-4EB7-40CC-96EC-0A3788EEA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9CFAA-B359-49B7-ACEB-2B1542EEB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BBB0C-7DBC-45A9-ABCA-B7A7ABB4C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B50E4-B86A-48C6-8DC6-761ABD4D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38215-FC2A-40D6-AFF7-1934B1B7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F184A-3449-43B2-B4EC-E5D6B261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5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A2AA-8062-45F3-AF8D-44F4AABF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43262-3176-45E3-9F35-4B00B188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2A0C-1CFA-4BC3-BD41-7BFA1FB6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B1064-18C1-4245-957A-C23A051C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11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C178F0-D2D2-432D-BF9A-17A1A0F80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5BBE9-D30A-4A8A-B972-8BCA77E6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187FB-5BBC-48DD-8394-E12738CB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D75E-A890-49F0-BA3D-63B42527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A4BA9-24DB-48D5-B8ED-B740F4752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4A49A-4E4F-43E8-9ED7-C0D21B96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EFF42-CA53-4BE6-AEA8-71B17323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97767-6E94-470E-91F2-A13687E3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DFBE6-3CED-41D7-97EB-B3DF8901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8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2DB0-3797-4510-99CF-BCEDE9F1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1EECE-1ED6-4B0F-AED3-442D6B7DA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2165C-1F4A-4E46-823C-C56E1C4C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EBAB4-E25A-4D0A-9526-287FBEDF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4ED11-2483-4741-A027-200DF62B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08EA2-6DB1-4304-A3A4-766CC1F4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ADD94-FF34-42AE-ADE7-80EA6926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C9B6D-1512-4D84-B760-8555D22C1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4ABB8-2B84-4C23-9AB4-A7F903B57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C388-52B2-490D-91E8-BF8ED86C2151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E7F0B-4A60-4993-827F-BC5704F79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6DD48-0320-4349-9EAD-0781D76B0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0863-FFEE-4C8A-93CA-6EDFCC9319E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C7D03-6A81-41B0-8D2F-620937CF070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73738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60443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omeninrail.org/events/wr-northwest-women-in-rail-x-smartworks-greater-manchester-an-introduction-to-colour-analysi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803588C-1E57-ACC9-3C43-61E07FC28131}"/>
              </a:ext>
            </a:extLst>
          </p:cNvPr>
          <p:cNvSpPr/>
          <p:nvPr/>
        </p:nvSpPr>
        <p:spPr>
          <a:xfrm>
            <a:off x="9531023" y="3336218"/>
            <a:ext cx="2500784" cy="2517681"/>
          </a:xfrm>
          <a:prstGeom prst="ellipse">
            <a:avLst/>
          </a:prstGeom>
          <a:solidFill>
            <a:srgbClr val="0060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5EFAB9-95B6-ADF1-8203-C16F026213FA}"/>
              </a:ext>
            </a:extLst>
          </p:cNvPr>
          <p:cNvSpPr/>
          <p:nvPr/>
        </p:nvSpPr>
        <p:spPr>
          <a:xfrm>
            <a:off x="8989304" y="1047625"/>
            <a:ext cx="2500784" cy="2517681"/>
          </a:xfrm>
          <a:prstGeom prst="ellipse">
            <a:avLst/>
          </a:prstGeom>
          <a:solidFill>
            <a:srgbClr val="0060A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6EA0028B-03F8-4FC5-93AE-F842AC253C55}"/>
              </a:ext>
            </a:extLst>
          </p:cNvPr>
          <p:cNvSpPr/>
          <p:nvPr/>
        </p:nvSpPr>
        <p:spPr>
          <a:xfrm rot="20948729" flipH="1">
            <a:off x="10220639" y="51153"/>
            <a:ext cx="2951705" cy="6894145"/>
          </a:xfrm>
          <a:prstGeom prst="arc">
            <a:avLst>
              <a:gd name="adj1" fmla="val 16200000"/>
              <a:gd name="adj2" fmla="val 4807696"/>
            </a:avLst>
          </a:prstGeom>
          <a:ln w="238125">
            <a:solidFill>
              <a:srgbClr val="94C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14394E7-9728-4F23-9D2C-DB053C41435E}"/>
              </a:ext>
            </a:extLst>
          </p:cNvPr>
          <p:cNvSpPr/>
          <p:nvPr/>
        </p:nvSpPr>
        <p:spPr>
          <a:xfrm rot="20869824" flipH="1">
            <a:off x="9015278" y="42602"/>
            <a:ext cx="3653375" cy="6822756"/>
          </a:xfrm>
          <a:prstGeom prst="arc">
            <a:avLst>
              <a:gd name="adj1" fmla="val 16200000"/>
              <a:gd name="adj2" fmla="val 4807696"/>
            </a:avLst>
          </a:prstGeom>
          <a:ln w="203200">
            <a:solidFill>
              <a:srgbClr val="006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D2651C-EB1B-477A-8CAD-1F6AF9813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58" b="79556"/>
          <a:stretch/>
        </p:blipFill>
        <p:spPr>
          <a:xfrm>
            <a:off x="0" y="-1"/>
            <a:ext cx="1041400" cy="1028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F6304F-3254-48C0-AA1E-86959B9F79B4}"/>
              </a:ext>
            </a:extLst>
          </p:cNvPr>
          <p:cNvSpPr/>
          <p:nvPr/>
        </p:nvSpPr>
        <p:spPr>
          <a:xfrm>
            <a:off x="0" y="1028700"/>
            <a:ext cx="1041400" cy="5829300"/>
          </a:xfrm>
          <a:prstGeom prst="rect">
            <a:avLst/>
          </a:prstGeom>
          <a:solidFill>
            <a:srgbClr val="94C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B864D-D751-4061-B7B3-02CAE4F122C4}"/>
              </a:ext>
            </a:extLst>
          </p:cNvPr>
          <p:cNvSpPr txBox="1"/>
          <p:nvPr/>
        </p:nvSpPr>
        <p:spPr>
          <a:xfrm rot="16200000">
            <a:off x="-1377949" y="2860129"/>
            <a:ext cx="379730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>
                <a:solidFill>
                  <a:schemeClr val="bg1"/>
                </a:solidFill>
                <a:latin typeface="Arial Rounded MT Bold" panose="020F0704030504030204" pitchFamily="34" charset="0"/>
                <a:cs typeface="Gautami" panose="020B0502040204020203" pitchFamily="34" charset="0"/>
              </a:rPr>
              <a:t>North West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933F3A-FD94-452B-B6C0-C084F5FFD86F}"/>
              </a:ext>
            </a:extLst>
          </p:cNvPr>
          <p:cNvSpPr/>
          <p:nvPr/>
        </p:nvSpPr>
        <p:spPr>
          <a:xfrm rot="5400000">
            <a:off x="6503905" y="-5473135"/>
            <a:ext cx="250991" cy="11176001"/>
          </a:xfrm>
          <a:prstGeom prst="rect">
            <a:avLst/>
          </a:prstGeom>
          <a:solidFill>
            <a:srgbClr val="00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39F90A-0A2D-4F73-B857-D77A145EFC4C}"/>
              </a:ext>
            </a:extLst>
          </p:cNvPr>
          <p:cNvSpPr txBox="1"/>
          <p:nvPr/>
        </p:nvSpPr>
        <p:spPr>
          <a:xfrm>
            <a:off x="1099469" y="296433"/>
            <a:ext cx="7727502" cy="72481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rial Rounded MT Bold"/>
              </a:rPr>
              <a:t>Join us on Thursday 9th October for an evening of colour, conversation and connection...</a:t>
            </a:r>
          </a:p>
          <a:p>
            <a:endParaRPr lang="en-GB" sz="600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r>
              <a:rPr lang="en-GB" sz="1600" dirty="0">
                <a:solidFill>
                  <a:schemeClr val="accent1"/>
                </a:solidFill>
                <a:latin typeface="Arial Rounded MT Bold"/>
              </a:rPr>
              <a:t>We'll be diving into the world of colour analysis and personal style to raise funds for the charities SmartWorks Greater Manchester and Women in Rail.</a:t>
            </a:r>
          </a:p>
          <a:p>
            <a:endParaRPr lang="en-GB" sz="1100" dirty="0">
              <a:solidFill>
                <a:srgbClr val="94C947"/>
              </a:solidFill>
              <a:latin typeface="Arial Rounded MT Bold" panose="020F0704030504030204" pitchFamily="34" charset="0"/>
              <a:cs typeface="Gautami" panose="020B0502040204020203" pitchFamily="34" charset="0"/>
            </a:endParaRPr>
          </a:p>
          <a:p>
            <a:r>
              <a:rPr lang="en-GB" sz="1600" dirty="0">
                <a:solidFill>
                  <a:srgbClr val="0060AD"/>
                </a:solidFill>
                <a:latin typeface="Arial Rounded MT Bold"/>
                <a:cs typeface="Gautami"/>
              </a:rPr>
              <a:t>Event Tickets</a:t>
            </a:r>
          </a:p>
          <a:p>
            <a:endParaRPr lang="en-GB" sz="500" dirty="0">
              <a:solidFill>
                <a:srgbClr val="0060AD"/>
              </a:solidFill>
              <a:latin typeface="Arial Rounded MT Bold"/>
              <a:cs typeface="Gautami"/>
            </a:endParaRPr>
          </a:p>
          <a:p>
            <a:pPr marL="285750" indent="-285750">
              <a:buFont typeface="Courier New"/>
              <a:buChar char="o"/>
            </a:pPr>
            <a:r>
              <a:rPr lang="en-GB" sz="1400" dirty="0">
                <a:solidFill>
                  <a:srgbClr val="0060AD"/>
                </a:solidFill>
                <a:latin typeface="Arial Rounded MT Bold"/>
                <a:cs typeface="Gautami"/>
              </a:rPr>
              <a:t>Standard ticket - £14</a:t>
            </a:r>
          </a:p>
          <a:p>
            <a:pPr marL="285750" indent="-285750">
              <a:buFont typeface="Courier New"/>
              <a:buChar char="o"/>
            </a:pPr>
            <a:r>
              <a:rPr lang="en-GB" sz="1400" dirty="0">
                <a:solidFill>
                  <a:srgbClr val="0060AD"/>
                </a:solidFill>
                <a:latin typeface="Arial Rounded MT Bold"/>
                <a:cs typeface="Gautami"/>
              </a:rPr>
              <a:t>Premium ticket - £28 </a:t>
            </a:r>
            <a:r>
              <a:rPr lang="en-GB" sz="1100" dirty="0">
                <a:solidFill>
                  <a:schemeClr val="bg1"/>
                </a:solidFill>
                <a:latin typeface="Arial Rounded MT Bold"/>
                <a:cs typeface="Gautami"/>
              </a:rPr>
              <a:t>*</a:t>
            </a:r>
            <a:endParaRPr lang="en-GB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endParaRPr lang="en-GB" sz="1100" dirty="0">
              <a:solidFill>
                <a:srgbClr val="0060AD"/>
              </a:solidFill>
              <a:latin typeface="Arial Rounded MT Bold"/>
              <a:cs typeface="Gautami"/>
            </a:endParaRPr>
          </a:p>
          <a:p>
            <a:r>
              <a:rPr lang="en-GB" sz="1100" dirty="0">
                <a:solidFill>
                  <a:srgbClr val="0060AD"/>
                </a:solidFill>
                <a:latin typeface="Arial Rounded MT Bold"/>
                <a:cs typeface="Gautami"/>
              </a:rPr>
              <a:t> * Please note, premium tickets will include a 15-minute private 1-1 session with Luisa, where you will be able to take away your own bespoke colours. We have 8 spots available and anticipate a high demand for this service – please book early to avoid disappointment.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Courier New"/>
              <a:buChar char="o"/>
            </a:pPr>
            <a:endParaRPr lang="en-GB" sz="1400" b="1" dirty="0">
              <a:solidFill>
                <a:srgbClr val="0060AD"/>
              </a:solidFill>
              <a:latin typeface="Arial Rounded MT Bold"/>
              <a:cs typeface="Gautami"/>
            </a:endParaRPr>
          </a:p>
          <a:p>
            <a:pPr marL="285750" indent="-285750">
              <a:buFont typeface="Courier New"/>
              <a:buChar char="o"/>
            </a:pPr>
            <a:endParaRPr lang="en-GB" sz="1400" b="1" dirty="0">
              <a:solidFill>
                <a:srgbClr val="0060AD"/>
              </a:solidFill>
              <a:latin typeface="Arial Rounded MT Bold"/>
              <a:ea typeface="Calibri" panose="020F0502020204030204"/>
              <a:cs typeface="Gautami"/>
            </a:endParaRPr>
          </a:p>
          <a:p>
            <a:pPr marL="285750" indent="-285750">
              <a:buFont typeface="Courier New"/>
              <a:buChar char="o"/>
            </a:pPr>
            <a:endParaRPr lang="en-GB" sz="1400" b="1" dirty="0">
              <a:solidFill>
                <a:srgbClr val="0060AD"/>
              </a:solidFill>
              <a:latin typeface="Arial Rounded MT Bold"/>
              <a:ea typeface="Calibri" panose="020F0502020204030204"/>
              <a:cs typeface="Gautami"/>
            </a:endParaRPr>
          </a:p>
          <a:p>
            <a:pPr marL="285750" indent="-285750">
              <a:buFont typeface="Courier New"/>
              <a:buChar char="o"/>
            </a:pPr>
            <a:endParaRPr lang="en-GB" sz="1400" b="1" dirty="0">
              <a:solidFill>
                <a:srgbClr val="0060AD"/>
              </a:solidFill>
              <a:latin typeface="Arial Rounded MT Bold"/>
              <a:ea typeface="Calibri" panose="020F0502020204030204"/>
              <a:cs typeface="Gautami"/>
            </a:endParaRPr>
          </a:p>
          <a:p>
            <a:endParaRPr lang="en-GB" sz="1400" dirty="0">
              <a:solidFill>
                <a:srgbClr val="A9D18E"/>
              </a:solidFill>
              <a:latin typeface="Arial Rounded MT Bold"/>
              <a:ea typeface="Calibri" panose="020F0502020204030204"/>
              <a:cs typeface="Gautami"/>
            </a:endParaRPr>
          </a:p>
          <a:p>
            <a:endParaRPr lang="en-GB" sz="1400" dirty="0">
              <a:solidFill>
                <a:srgbClr val="A9D18E"/>
              </a:solidFill>
              <a:latin typeface="Arial Rounded MT Bold"/>
              <a:ea typeface="Calibri" panose="020F0502020204030204"/>
              <a:cs typeface="Gautami"/>
            </a:endParaRPr>
          </a:p>
          <a:p>
            <a:endParaRPr lang="en-GB" sz="1600" b="1" dirty="0">
              <a:solidFill>
                <a:srgbClr val="94C947"/>
              </a:solidFill>
              <a:latin typeface="Arial Rounded MT Bold"/>
              <a:ea typeface="Calibri" panose="020F0502020204030204"/>
              <a:cs typeface="Gautami"/>
            </a:endParaRPr>
          </a:p>
          <a:p>
            <a:endParaRPr lang="en-GB" sz="1400" dirty="0">
              <a:solidFill>
                <a:srgbClr val="A9D18E"/>
              </a:solidFill>
              <a:latin typeface="Arial Rounded MT Bold"/>
              <a:ea typeface="Calibri"/>
              <a:cs typeface="Gautami"/>
            </a:endParaRPr>
          </a:p>
          <a:p>
            <a:endParaRPr lang="en-GB" sz="1400" dirty="0">
              <a:solidFill>
                <a:srgbClr val="A9D18E"/>
              </a:solidFill>
              <a:latin typeface="Arial Rounded MT Bold"/>
              <a:ea typeface="Calibri"/>
              <a:cs typeface="Gautami"/>
            </a:endParaRPr>
          </a:p>
          <a:p>
            <a:endParaRPr lang="en-GB" sz="1400" dirty="0">
              <a:solidFill>
                <a:srgbClr val="A9D18E"/>
              </a:solidFill>
              <a:latin typeface="Arial Rounded MT Bold"/>
              <a:ea typeface="Calibri"/>
              <a:cs typeface="Gautami"/>
            </a:endParaRPr>
          </a:p>
          <a:p>
            <a:endParaRPr lang="en-GB" sz="1100" dirty="0">
              <a:solidFill>
                <a:srgbClr val="0060AD"/>
              </a:solidFill>
              <a:latin typeface="Arial Rounded MT Bold"/>
              <a:ea typeface="Calibri"/>
              <a:cs typeface="Gautami"/>
            </a:endParaRPr>
          </a:p>
          <a:p>
            <a:endParaRPr lang="en-GB" sz="1400" dirty="0">
              <a:solidFill>
                <a:srgbClr val="0060AD"/>
              </a:solidFill>
              <a:latin typeface="Arial Rounded MT Bold"/>
              <a:cs typeface="Gautami"/>
            </a:endParaRPr>
          </a:p>
          <a:p>
            <a:endParaRPr lang="en-GB" sz="800" dirty="0">
              <a:solidFill>
                <a:srgbClr val="0060AD"/>
              </a:solidFill>
              <a:latin typeface="Arial Rounded MT Bold"/>
              <a:cs typeface="Gautami"/>
            </a:endParaRPr>
          </a:p>
          <a:p>
            <a:r>
              <a:rPr lang="en-GB" sz="1600" dirty="0">
                <a:solidFill>
                  <a:srgbClr val="0060AD"/>
                </a:solidFill>
                <a:latin typeface="Arial Rounded MT Bold"/>
                <a:cs typeface="Gautami"/>
              </a:rPr>
              <a:t>We look forward to seeing you there, </a:t>
            </a:r>
            <a:endParaRPr lang="en-GB" sz="1600" dirty="0">
              <a:solidFill>
                <a:srgbClr val="0060AD"/>
              </a:solidFill>
              <a:latin typeface="Arial Rounded MT Bold" panose="020F0704030504030204" pitchFamily="34" charset="0"/>
              <a:cs typeface="Gautami" panose="020B0502040204020203" pitchFamily="34" charset="0"/>
            </a:endParaRPr>
          </a:p>
          <a:p>
            <a:endParaRPr lang="en-GB" sz="900" dirty="0">
              <a:solidFill>
                <a:srgbClr val="0060AD"/>
              </a:solidFill>
              <a:latin typeface="Arial Rounded MT Bold"/>
              <a:cs typeface="Gautami"/>
            </a:endParaRPr>
          </a:p>
          <a:p>
            <a:r>
              <a:rPr lang="en-GB" sz="1600" dirty="0">
                <a:solidFill>
                  <a:srgbClr val="0060AD"/>
                </a:solidFill>
                <a:latin typeface="Arial Rounded MT Bold"/>
                <a:cs typeface="Gautami"/>
              </a:rPr>
              <a:t>Women in Rail North West</a:t>
            </a:r>
            <a:endParaRPr lang="en-GB" sz="1600" dirty="0">
              <a:solidFill>
                <a:srgbClr val="0060AD"/>
              </a:solidFill>
              <a:latin typeface="Arial Rounded MT Bold"/>
              <a:cs typeface="Gautami" panose="020B0502040204020203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 Rounded MT Bold" panose="020F0704030504030204" pitchFamily="34" charset="0"/>
              <a:cs typeface="Gautami" panose="020B0502040204020203" pitchFamily="34" charset="0"/>
            </a:endParaRPr>
          </a:p>
          <a:p>
            <a:endParaRPr lang="en-GB" sz="1400" dirty="0">
              <a:solidFill>
                <a:srgbClr val="FF0000"/>
              </a:solidFill>
              <a:latin typeface="Arial Rounded MT Bold" panose="020F0704030504030204" pitchFamily="34" charset="0"/>
              <a:cs typeface="Gautami" panose="020B0502040204020203" pitchFamily="34" charset="0"/>
            </a:endParaRPr>
          </a:p>
          <a:p>
            <a:endParaRPr lang="en-GB" sz="2400" dirty="0">
              <a:solidFill>
                <a:srgbClr val="0060AD"/>
              </a:solidFill>
              <a:latin typeface="Arial Rounded MT Bold" panose="020F0704030504030204" pitchFamily="34" charset="0"/>
              <a:cs typeface="Gautami" panose="020B050204020402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D06BBC7-F132-43F6-8245-AF147F0FDD3C}"/>
              </a:ext>
            </a:extLst>
          </p:cNvPr>
          <p:cNvSpPr/>
          <p:nvPr/>
        </p:nvSpPr>
        <p:spPr>
          <a:xfrm rot="5400000">
            <a:off x="6503905" y="1144505"/>
            <a:ext cx="250990" cy="11176000"/>
          </a:xfrm>
          <a:prstGeom prst="rect">
            <a:avLst/>
          </a:prstGeom>
          <a:solidFill>
            <a:srgbClr val="00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17AE7BC-5BD2-CFFF-581B-9CDB6C4B32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63" t="6763" r="8729" b="7653"/>
          <a:stretch/>
        </p:blipFill>
        <p:spPr>
          <a:xfrm>
            <a:off x="9477189" y="1455162"/>
            <a:ext cx="1538586" cy="1705416"/>
          </a:xfrm>
          <a:prstGeom prst="rect">
            <a:avLst/>
          </a:prstGeom>
        </p:spPr>
      </p:pic>
      <p:pic>
        <p:nvPicPr>
          <p:cNvPr id="31" name="Picture 30" descr="A person standing next to a table with pink paper&#10;&#10;AI-generated content may be incorrect.">
            <a:extLst>
              <a:ext uri="{FF2B5EF4-FFF2-40B4-BE49-F238E27FC236}">
                <a16:creationId xmlns:a16="http://schemas.microsoft.com/office/drawing/2014/main" id="{824E09C7-B579-341E-7144-17DBBFBC1D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t="4732" r="-121" b="13942"/>
          <a:stretch/>
        </p:blipFill>
        <p:spPr>
          <a:xfrm>
            <a:off x="6475620" y="3248719"/>
            <a:ext cx="2342034" cy="2444392"/>
          </a:xfrm>
          <a:prstGeom prst="flowChartConnector">
            <a:avLst/>
          </a:prstGeom>
        </p:spPr>
      </p:pic>
      <p:pic>
        <p:nvPicPr>
          <p:cNvPr id="28" name="Picture 27" descr="A red text on a pink background&#10;&#10;AI-generated content may be incorrect.">
            <a:extLst>
              <a:ext uri="{FF2B5EF4-FFF2-40B4-BE49-F238E27FC236}">
                <a16:creationId xmlns:a16="http://schemas.microsoft.com/office/drawing/2014/main" id="{5573D829-3112-E7DA-6F7E-E97912D6B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14" y="4953407"/>
            <a:ext cx="1070069" cy="700548"/>
          </a:xfrm>
          <a:prstGeom prst="rect">
            <a:avLst/>
          </a:prstGeom>
        </p:spPr>
      </p:pic>
      <p:pic>
        <p:nvPicPr>
          <p:cNvPr id="1026" name="Picture 2" descr="Women In Rail highlight the skills gap within the Rail Industry ...">
            <a:extLst>
              <a:ext uri="{FF2B5EF4-FFF2-40B4-BE49-F238E27FC236}">
                <a16:creationId xmlns:a16="http://schemas.microsoft.com/office/drawing/2014/main" id="{71F39EC5-89CD-DCB0-D127-2201F84CF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r="27870"/>
          <a:stretch/>
        </p:blipFill>
        <p:spPr bwMode="auto">
          <a:xfrm>
            <a:off x="10130944" y="3947661"/>
            <a:ext cx="1295118" cy="1272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82655-1467-BBB1-A6EF-172F9DC13123}"/>
              </a:ext>
            </a:extLst>
          </p:cNvPr>
          <p:cNvSpPr txBox="1"/>
          <p:nvPr/>
        </p:nvSpPr>
        <p:spPr>
          <a:xfrm>
            <a:off x="1125813" y="4053406"/>
            <a:ext cx="4950129" cy="18004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rgbClr val="94C947"/>
                </a:solidFill>
                <a:latin typeface="Arial Rounded MT Bold" panose="020F0704030504030204" pitchFamily="34" charset="0"/>
              </a:rPr>
              <a:t>What will the evening will cover?</a:t>
            </a:r>
            <a:endParaRPr lang="en-US" sz="1600" dirty="0">
              <a:latin typeface="Arial Rounded MT Bold" panose="020F0704030504030204" pitchFamily="34" charset="0"/>
            </a:endParaRPr>
          </a:p>
          <a:p>
            <a:endParaRPr lang="en-GB" sz="800" dirty="0">
              <a:latin typeface="Arial Rounded MT Bold"/>
            </a:endParaRPr>
          </a:p>
          <a:p>
            <a:pPr marL="285750" indent="-285750">
              <a:buFont typeface="Courier New,monospace"/>
              <a:buChar char="o"/>
            </a:pPr>
            <a:r>
              <a:rPr lang="en-GB" sz="1200" dirty="0">
                <a:solidFill>
                  <a:srgbClr val="94C947"/>
                </a:solidFill>
                <a:latin typeface="Arial Rounded MT Bold"/>
              </a:rPr>
              <a:t>5:30pm – Arrivals &amp; drinks reception</a:t>
            </a:r>
            <a:endParaRPr lang="en-US" sz="1200" dirty="0">
              <a:latin typeface="Arial Rounded MT Bold"/>
            </a:endParaRPr>
          </a:p>
          <a:p>
            <a:pPr marL="285750" indent="-285750">
              <a:buFont typeface="Courier New,monospace"/>
              <a:buChar char="o"/>
            </a:pPr>
            <a:r>
              <a:rPr lang="en-GB" sz="1200" dirty="0">
                <a:solidFill>
                  <a:srgbClr val="94C947"/>
                </a:solidFill>
                <a:latin typeface="Arial Rounded MT Bold"/>
              </a:rPr>
              <a:t>6:00pm – An introduction to Smart Works and Women in Rail</a:t>
            </a:r>
            <a:endParaRPr lang="en-GB" sz="1200" dirty="0">
              <a:latin typeface="Arial Rounded MT Bold"/>
            </a:endParaRPr>
          </a:p>
          <a:p>
            <a:pPr marL="285750" indent="-285750">
              <a:buFont typeface="Courier New,monospace"/>
              <a:buChar char="o"/>
            </a:pPr>
            <a:r>
              <a:rPr lang="en-GB" sz="1200" dirty="0">
                <a:solidFill>
                  <a:srgbClr val="94C947"/>
                </a:solidFill>
                <a:latin typeface="Arial Rounded MT Bold"/>
              </a:rPr>
              <a:t>6.15-7.00pm – Speaker Session with Luisa Giannini</a:t>
            </a:r>
            <a:endParaRPr lang="en-GB" sz="1200" dirty="0">
              <a:latin typeface="Arial Rounded MT Bold"/>
            </a:endParaRPr>
          </a:p>
          <a:p>
            <a:pPr marL="742950" lvl="1" indent="-285750">
              <a:buFont typeface="Courier New,monospace"/>
              <a:buChar char="o"/>
            </a:pPr>
            <a:r>
              <a:rPr lang="en-GB" sz="1200" dirty="0">
                <a:solidFill>
                  <a:srgbClr val="94C947"/>
                </a:solidFill>
                <a:latin typeface="Arial Rounded MT Bold"/>
              </a:rPr>
              <a:t>Luisa will cover seasonal colour analysis, what to look for, colour advice and time for Q&amp;A.</a:t>
            </a:r>
          </a:p>
          <a:p>
            <a:pPr marL="285750" indent="-285750">
              <a:buFont typeface="Courier New,monospace"/>
              <a:buChar char="o"/>
            </a:pPr>
            <a:r>
              <a:rPr lang="en-GB" sz="1200" dirty="0">
                <a:solidFill>
                  <a:srgbClr val="94C947"/>
                </a:solidFill>
                <a:latin typeface="Arial Rounded MT Bold"/>
              </a:rPr>
              <a:t>7-9pm – Networking and drinks</a:t>
            </a:r>
            <a:endParaRPr lang="en-GB" sz="1200" dirty="0">
              <a:latin typeface="Arial Rounded MT Bold"/>
            </a:endParaRPr>
          </a:p>
          <a:p>
            <a:pPr marL="285750" indent="-285750">
              <a:buFont typeface="Courier New,monospace"/>
              <a:buChar char="o"/>
            </a:pPr>
            <a:r>
              <a:rPr lang="en-GB" sz="1200" dirty="0">
                <a:solidFill>
                  <a:srgbClr val="94C947"/>
                </a:solidFill>
                <a:latin typeface="Arial Rounded MT Bold"/>
              </a:rPr>
              <a:t>9pm – Close</a:t>
            </a:r>
            <a:endParaRPr lang="en-GB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C050FF-0B81-C8E2-A4F5-BC09CF80E0BC}"/>
              </a:ext>
            </a:extLst>
          </p:cNvPr>
          <p:cNvSpPr txBox="1"/>
          <p:nvPr/>
        </p:nvSpPr>
        <p:spPr>
          <a:xfrm>
            <a:off x="5984418" y="6004066"/>
            <a:ext cx="6203154" cy="374571"/>
          </a:xfrm>
          <a:prstGeom prst="roundRect">
            <a:avLst/>
          </a:prstGeom>
          <a:solidFill>
            <a:srgbClr val="94C94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 Rounded MT Bold"/>
                <a:ea typeface="Calibri"/>
                <a:cs typeface="Calibri"/>
              </a:rPr>
              <a:t>This event is kindly sponsored and hosted by Mott McDonald</a:t>
            </a:r>
            <a:endParaRPr lang="en-GB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23A75-C223-D8A6-33E1-F75C9C944809}"/>
              </a:ext>
            </a:extLst>
          </p:cNvPr>
          <p:cNvSpPr txBox="1"/>
          <p:nvPr/>
        </p:nvSpPr>
        <p:spPr>
          <a:xfrm>
            <a:off x="1187021" y="3468016"/>
            <a:ext cx="4827711" cy="408623"/>
          </a:xfrm>
          <a:prstGeom prst="roundRect">
            <a:avLst/>
          </a:prstGeom>
          <a:solidFill>
            <a:srgbClr val="0060A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 Rounded MT Bold"/>
                <a:ea typeface="Calibri"/>
                <a:cs typeface="Calibri"/>
              </a:rPr>
              <a:t>Click </a:t>
            </a:r>
            <a:r>
              <a:rPr lang="en-GB" sz="1600" dirty="0">
                <a:solidFill>
                  <a:srgbClr val="94C947"/>
                </a:solidFill>
                <a:latin typeface="Arial Rounded MT Bold"/>
                <a:ea typeface="Calibri"/>
                <a:cs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sz="1600" dirty="0">
                <a:solidFill>
                  <a:schemeClr val="bg1"/>
                </a:solidFill>
                <a:latin typeface="Arial Rounded MT Bold"/>
                <a:ea typeface="Calibri"/>
                <a:cs typeface="Calibri"/>
              </a:rPr>
              <a:t> to secure your place</a:t>
            </a:r>
            <a:r>
              <a:rPr lang="en-GB" dirty="0">
                <a:solidFill>
                  <a:schemeClr val="bg1"/>
                </a:solidFill>
                <a:ea typeface="Calibri"/>
                <a:cs typeface="Calibri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4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f93926-8dd7-459a-8883-0083360aa9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6E94B282C2B4E80559ACE28175835" ma:contentTypeVersion="9" ma:contentTypeDescription="Create a new document." ma:contentTypeScope="" ma:versionID="24a64ed2649a5192ff138d184a1f2668">
  <xsd:schema xmlns:xsd="http://www.w3.org/2001/XMLSchema" xmlns:xs="http://www.w3.org/2001/XMLSchema" xmlns:p="http://schemas.microsoft.com/office/2006/metadata/properties" xmlns:ns3="f8f93926-8dd7-459a-8883-0083360aa99d" targetNamespace="http://schemas.microsoft.com/office/2006/metadata/properties" ma:root="true" ma:fieldsID="8770a87b8a0a710e52bb63a1b1418e2d" ns3:_="">
    <xsd:import namespace="f8f93926-8dd7-459a-8883-0083360aa99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f93926-8dd7-459a-8883-0083360aa99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FD5CD4-98F9-4367-9A15-BC42EF53AD5B}">
  <ds:schemaRefs>
    <ds:schemaRef ds:uri="f8f93926-8dd7-459a-8883-0083360aa9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18EC58-8D63-42F4-8BFC-09EEEC56EA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ABA0EA-F52E-4AA2-A6C3-3595E1CE5995}">
  <ds:schemaRefs>
    <ds:schemaRef ds:uri="f8f93926-8dd7-459a-8883-0083360aa9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198</Words>
  <Application>Microsoft Office PowerPoint</Application>
  <PresentationFormat>Widescreen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Courier New</vt:lpstr>
      <vt:lpstr>Courier New,monospace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Davies</dc:creator>
  <cp:lastModifiedBy>Carrie Matthews</cp:lastModifiedBy>
  <cp:revision>6</cp:revision>
  <dcterms:created xsi:type="dcterms:W3CDTF">2023-03-13T14:57:11Z</dcterms:created>
  <dcterms:modified xsi:type="dcterms:W3CDTF">2025-09-12T10:56:44Z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77031b-11bc-4db9-b655-7d79027ad570_Enabled">
    <vt:lpwstr>true</vt:lpwstr>
  </property>
  <property fmtid="{D5CDD505-2E9C-101B-9397-08002B2CF9AE}" pid="3" name="MSIP_Label_8577031b-11bc-4db9-b655-7d79027ad570_SetDate">
    <vt:lpwstr>2023-03-13T14:57:11Z</vt:lpwstr>
  </property>
  <property fmtid="{D5CDD505-2E9C-101B-9397-08002B2CF9AE}" pid="4" name="MSIP_Label_8577031b-11bc-4db9-b655-7d79027ad570_Method">
    <vt:lpwstr>Standard</vt:lpwstr>
  </property>
  <property fmtid="{D5CDD505-2E9C-101B-9397-08002B2CF9AE}" pid="5" name="MSIP_Label_8577031b-11bc-4db9-b655-7d79027ad570_Name">
    <vt:lpwstr>8577031b-11bc-4db9-b655-7d79027ad570</vt:lpwstr>
  </property>
  <property fmtid="{D5CDD505-2E9C-101B-9397-08002B2CF9AE}" pid="6" name="MSIP_Label_8577031b-11bc-4db9-b655-7d79027ad570_SiteId">
    <vt:lpwstr>c22cc3e1-5d7f-4f4d-be03-d5a158cc9409</vt:lpwstr>
  </property>
  <property fmtid="{D5CDD505-2E9C-101B-9397-08002B2CF9AE}" pid="7" name="MSIP_Label_8577031b-11bc-4db9-b655-7d79027ad570_ActionId">
    <vt:lpwstr>41008eb1-af69-4002-be4f-fe4a26e61da2</vt:lpwstr>
  </property>
  <property fmtid="{D5CDD505-2E9C-101B-9397-08002B2CF9AE}" pid="8" name="MSIP_Label_8577031b-11bc-4db9-b655-7d79027ad57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  <property fmtid="{D5CDD505-2E9C-101B-9397-08002B2CF9AE}" pid="11" name="ContentTypeId">
    <vt:lpwstr>0x010100A716E94B282C2B4E80559ACE28175835</vt:lpwstr>
  </property>
  <property fmtid="{D5CDD505-2E9C-101B-9397-08002B2CF9AE}" pid="12" name="MediaServiceImageTags">
    <vt:lpwstr/>
  </property>
</Properties>
</file>